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sldIdLst>
    <p:sldId id="256" r:id="rId2"/>
    <p:sldId id="257" r:id="rId3"/>
    <p:sldId id="259" r:id="rId4"/>
    <p:sldId id="264" r:id="rId5"/>
    <p:sldId id="265" r:id="rId6"/>
    <p:sldId id="258" r:id="rId7"/>
    <p:sldId id="260" r:id="rId8"/>
    <p:sldId id="261" r:id="rId9"/>
    <p:sldId id="263" r:id="rId10"/>
    <p:sldId id="267" r:id="rId11"/>
    <p:sldId id="262" r:id="rId12"/>
    <p:sldId id="270" r:id="rId13"/>
    <p:sldId id="266" r:id="rId14"/>
    <p:sldId id="269" r:id="rId15"/>
    <p:sldId id="268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A36C-F6F9-C54B-988C-297F93BB820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A36C-F6F9-C54B-988C-297F93BB82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A36C-F6F9-C54B-988C-297F93BB82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A36C-F6F9-C54B-988C-297F93BB82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A36C-F6F9-C54B-988C-297F93BB82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A36C-F6F9-C54B-988C-297F93BB820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A36C-F6F9-C54B-988C-297F93BB82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5BA36C-F6F9-C54B-988C-297F93BB820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A36C-F6F9-C54B-988C-297F93BB82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A36C-F6F9-C54B-988C-297F93BB82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A36C-F6F9-C54B-988C-297F93BB820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A36C-F6F9-C54B-988C-297F93BB820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A36C-F6F9-C54B-988C-297F93BB820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BA36C-F6F9-C54B-988C-297F93BB82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60D99FC-EF88-6540-9B0F-E870D94E3A0D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5BA36C-F6F9-C54B-988C-297F93BB82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Assigning MBA Professors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413815"/>
            <a:ext cx="8228013" cy="1997175"/>
          </a:xfrm>
        </p:spPr>
        <p:txBody>
          <a:bodyPr>
            <a:normAutofit/>
          </a:bodyPr>
          <a:lstStyle/>
          <a:p>
            <a:r>
              <a:rPr lang="en-US" dirty="0" smtClean="0"/>
              <a:t>using Evolutionary Solver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Decision Models | Professor </a:t>
            </a:r>
            <a:r>
              <a:rPr lang="en-US" dirty="0" err="1" smtClean="0"/>
              <a:t>Juran</a:t>
            </a:r>
            <a:r>
              <a:rPr lang="en-US" dirty="0" smtClean="0"/>
              <a:t> | Fall 2012</a:t>
            </a:r>
          </a:p>
          <a:p>
            <a:endParaRPr lang="en-US" dirty="0" smtClean="0"/>
          </a:p>
          <a:p>
            <a:r>
              <a:rPr lang="en-US" dirty="0" smtClean="0"/>
              <a:t>By: Roberto Artavia</a:t>
            </a:r>
          </a:p>
        </p:txBody>
      </p:sp>
    </p:spTree>
    <p:extLst>
      <p:ext uri="{BB962C8B-B14F-4D97-AF65-F5344CB8AC3E}">
        <p14:creationId xmlns:p14="http://schemas.microsoft.com/office/powerpoint/2010/main" val="3380207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Faculty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Professor #3 can only be assigned Strategy courses</a:t>
            </a:r>
          </a:p>
          <a:p>
            <a:pPr lvl="1"/>
            <a:r>
              <a:rPr lang="en-US" dirty="0" smtClean="0"/>
              <a:t>Professor #4 can be assigned Finance and MCP courses</a:t>
            </a:r>
            <a:endParaRPr lang="en-US" dirty="0"/>
          </a:p>
        </p:txBody>
      </p:sp>
      <p:pic>
        <p:nvPicPr>
          <p:cNvPr id="8" name="Picture 7" descr="Prof Expertis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39" y="2746542"/>
            <a:ext cx="753110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83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Faculty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166359"/>
              </p:ext>
            </p:extLst>
          </p:nvPr>
        </p:nvGraphicFramePr>
        <p:xfrm>
          <a:off x="1105266" y="2691492"/>
          <a:ext cx="2476500" cy="131826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  <a:gridCol w="8255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Category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Salary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Consulting Day Cost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Associate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60,000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Assistant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Lecturer 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Lecturer 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80,000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943570"/>
              </p:ext>
            </p:extLst>
          </p:nvPr>
        </p:nvGraphicFramePr>
        <p:xfrm>
          <a:off x="4586961" y="2927572"/>
          <a:ext cx="3302000" cy="76200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  <a:gridCol w="825500"/>
                <a:gridCol w="8255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Contract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Courses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Consult Day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12-Month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10-Month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6-Month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141347"/>
              </p:ext>
            </p:extLst>
          </p:nvPr>
        </p:nvGraphicFramePr>
        <p:xfrm>
          <a:off x="1404317" y="4784725"/>
          <a:ext cx="1651000" cy="76200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Language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Spanish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English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246396"/>
              </p:ext>
            </p:extLst>
          </p:nvPr>
        </p:nvGraphicFramePr>
        <p:xfrm>
          <a:off x="3600198" y="4961038"/>
          <a:ext cx="1651000" cy="57150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Residence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Costa Rica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Nicaragua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6657"/>
              </p:ext>
            </p:extLst>
          </p:nvPr>
        </p:nvGraphicFramePr>
        <p:xfrm>
          <a:off x="6118909" y="4809410"/>
          <a:ext cx="1651000" cy="76200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Evaluation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Above Avg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Below Avg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3838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770094"/>
            <a:ext cx="4474666" cy="326716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Evolutionary Solver</a:t>
            </a:r>
          </a:p>
          <a:p>
            <a:pPr lvl="1"/>
            <a:r>
              <a:rPr lang="en-US" dirty="0" smtClean="0"/>
              <a:t>List of 142 Courses, each with an Decision Variable cell to input the professor # (1-39)</a:t>
            </a:r>
          </a:p>
          <a:p>
            <a:pPr lvl="1"/>
            <a:r>
              <a:rPr lang="en-US" dirty="0" smtClean="0"/>
              <a:t>This is the only constraint the model has</a:t>
            </a:r>
          </a:p>
          <a:p>
            <a:pPr lvl="1"/>
            <a:r>
              <a:rPr lang="en-US" dirty="0" smtClean="0"/>
              <a:t>Objective: Minimize the sum of the punishments plus the additional cost due to extra course assignments</a:t>
            </a:r>
            <a:endParaRPr lang="en-US" dirty="0"/>
          </a:p>
        </p:txBody>
      </p:sp>
      <p:pic>
        <p:nvPicPr>
          <p:cNvPr id="5" name="Picture 4" descr="Decision Variab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741" y="3114069"/>
            <a:ext cx="28067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35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770094"/>
            <a:ext cx="4474666" cy="326716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Evolutionary Solver</a:t>
            </a:r>
          </a:p>
          <a:p>
            <a:pPr lvl="1"/>
            <a:r>
              <a:rPr lang="en-US" dirty="0" smtClean="0"/>
              <a:t>List of 142 Courses, each with an Decision Variable cell to input the professor # (1-39)</a:t>
            </a:r>
          </a:p>
          <a:p>
            <a:pPr lvl="1"/>
            <a:r>
              <a:rPr lang="en-US" dirty="0" smtClean="0"/>
              <a:t>This is the only constraint the model has</a:t>
            </a:r>
          </a:p>
          <a:p>
            <a:pPr lvl="1"/>
            <a:r>
              <a:rPr lang="en-US" dirty="0" smtClean="0"/>
              <a:t>Objective: Minimize the sum of the punishments plus the additional cost due to extra course assignments</a:t>
            </a:r>
            <a:endParaRPr lang="en-US" dirty="0"/>
          </a:p>
        </p:txBody>
      </p:sp>
      <p:pic>
        <p:nvPicPr>
          <p:cNvPr id="6" name="Picture 5" descr="Constraint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267" y="3294223"/>
            <a:ext cx="3321791" cy="218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625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4" y="2770094"/>
            <a:ext cx="7805649" cy="3267169"/>
          </a:xfrm>
        </p:spPr>
        <p:txBody>
          <a:bodyPr>
            <a:normAutofit/>
          </a:bodyPr>
          <a:lstStyle/>
          <a:p>
            <a:r>
              <a:rPr lang="en-US" dirty="0" smtClean="0"/>
              <a:t>Punishments:</a:t>
            </a:r>
          </a:p>
          <a:p>
            <a:pPr lvl="1"/>
            <a:r>
              <a:rPr lang="en-US" dirty="0" smtClean="0"/>
              <a:t>Can only me assigned courses in their areas of expertise</a:t>
            </a:r>
          </a:p>
          <a:p>
            <a:pPr lvl="1"/>
            <a:r>
              <a:rPr lang="en-US" dirty="0" smtClean="0"/>
              <a:t>Should only be assigned courses in a language they speak</a:t>
            </a:r>
          </a:p>
          <a:p>
            <a:pPr lvl="1"/>
            <a:r>
              <a:rPr lang="en-US" dirty="0" smtClean="0"/>
              <a:t>Should be assigned courses offered in the campus located in their country of residence</a:t>
            </a:r>
          </a:p>
          <a:p>
            <a:pPr lvl="1"/>
            <a:r>
              <a:rPr lang="en-US" dirty="0" smtClean="0"/>
              <a:t>Should be assigned an amount of courses within their workload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5191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Punishments:</a:t>
            </a:r>
          </a:p>
          <a:p>
            <a:pPr lvl="1"/>
            <a:r>
              <a:rPr lang="en-US" dirty="0"/>
              <a:t>Professors with high student evaluations should be given priority over professors with low evaluations</a:t>
            </a:r>
          </a:p>
          <a:p>
            <a:pPr lvl="1"/>
            <a:r>
              <a:rPr lang="en-US" dirty="0"/>
              <a:t>Shouldn’t be assigned over 3 or 4 courses per </a:t>
            </a:r>
            <a:r>
              <a:rPr lang="en-US" dirty="0" smtClean="0"/>
              <a:t>term</a:t>
            </a:r>
          </a:p>
          <a:p>
            <a:pPr lvl="1"/>
            <a:r>
              <a:rPr lang="en-US" dirty="0" smtClean="0"/>
              <a:t>The least amount of paid credits must be wasted</a:t>
            </a:r>
          </a:p>
          <a:p>
            <a:pPr lvl="1"/>
            <a:r>
              <a:rPr lang="en-US" dirty="0" smtClean="0"/>
              <a:t>If a professor is assigned more courses than his/her workload, the additional credits must be paid, and this amount is added to the punishment (Objective Cell)</a:t>
            </a:r>
          </a:p>
          <a:p>
            <a:pPr marL="3492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246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</a:t>
            </a:r>
            <a:endParaRPr lang="en-US" dirty="0"/>
          </a:p>
        </p:txBody>
      </p:sp>
      <p:pic>
        <p:nvPicPr>
          <p:cNvPr id="5" name="Picture 4" descr="Cells + Formula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631" y="2460747"/>
            <a:ext cx="5956300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100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</a:t>
            </a:r>
            <a:endParaRPr lang="en-US" dirty="0"/>
          </a:p>
        </p:txBody>
      </p:sp>
      <p:pic>
        <p:nvPicPr>
          <p:cNvPr id="3" name="Picture 2" descr="Cells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25" y="2024160"/>
            <a:ext cx="7940477" cy="436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558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</a:t>
            </a:r>
            <a:endParaRPr lang="en-US" dirty="0"/>
          </a:p>
        </p:txBody>
      </p:sp>
      <p:pic>
        <p:nvPicPr>
          <p:cNvPr id="4" name="Picture 3" descr="Cells 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919" y="1580751"/>
            <a:ext cx="5765800" cy="497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37369" y="3796946"/>
            <a:ext cx="1298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Negative </a:t>
            </a:r>
          </a:p>
          <a:p>
            <a:r>
              <a:rPr lang="en-US" dirty="0" smtClean="0"/>
              <a:t>       Credits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37369" y="5629532"/>
            <a:ext cx="1923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Assigned Weights</a:t>
            </a:r>
          </a:p>
          <a:p>
            <a:r>
              <a:rPr lang="en-US" dirty="0" smtClean="0"/>
              <a:t>     to prioritize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329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770094"/>
            <a:ext cx="7662864" cy="356608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Many professors’ contracts could be reduced</a:t>
            </a:r>
          </a:p>
          <a:p>
            <a:r>
              <a:rPr lang="en-US" dirty="0" smtClean="0"/>
              <a:t>The model shows professors with low student evaluations can remain unassigned, and all courses can still be taught</a:t>
            </a:r>
          </a:p>
          <a:p>
            <a:r>
              <a:rPr lang="en-US" dirty="0"/>
              <a:t>Maybe some traveling is required, but given a round-trip between these countries costs under $400, it is worth </a:t>
            </a:r>
            <a:r>
              <a:rPr lang="en-US" dirty="0" smtClean="0"/>
              <a:t>paying</a:t>
            </a:r>
          </a:p>
          <a:p>
            <a:r>
              <a:rPr lang="en-US" dirty="0"/>
              <a:t>New elective courses could be offered to reduce the amount of “wasted” </a:t>
            </a:r>
            <a:r>
              <a:rPr lang="en-US" dirty="0" smtClean="0"/>
              <a:t>credits for professors with high evaluations</a:t>
            </a:r>
          </a:p>
          <a:p>
            <a:r>
              <a:rPr lang="en-US" dirty="0" smtClean="0"/>
              <a:t>The school would benefit from a new professor with expertise in Marketing and one with expertise in Strategy in the Nicaraguan campus</a:t>
            </a:r>
          </a:p>
        </p:txBody>
      </p:sp>
    </p:spTree>
    <p:extLst>
      <p:ext uri="{BB962C8B-B14F-4D97-AF65-F5344CB8AC3E}">
        <p14:creationId xmlns:p14="http://schemas.microsoft.com/office/powerpoint/2010/main" val="66763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Business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school has two campuses, in different countries</a:t>
            </a:r>
          </a:p>
          <a:p>
            <a:pPr lvl="1"/>
            <a:r>
              <a:rPr lang="en-US" dirty="0" smtClean="0"/>
              <a:t>Costa Rica (2-year program)</a:t>
            </a:r>
          </a:p>
          <a:p>
            <a:pPr lvl="1"/>
            <a:r>
              <a:rPr lang="en-US" dirty="0" smtClean="0"/>
              <a:t>Nicaragua (18-month program)</a:t>
            </a:r>
          </a:p>
          <a:p>
            <a:r>
              <a:rPr lang="en-US" dirty="0" smtClean="0"/>
              <a:t>Students must be full time and live on campus </a:t>
            </a:r>
            <a:br>
              <a:rPr lang="en-US" dirty="0" smtClean="0"/>
            </a:br>
            <a:r>
              <a:rPr lang="en-US" dirty="0" smtClean="0"/>
              <a:t>(on either country)</a:t>
            </a:r>
          </a:p>
        </p:txBody>
      </p:sp>
    </p:spTree>
    <p:extLst>
      <p:ext uri="{BB962C8B-B14F-4D97-AF65-F5344CB8AC3E}">
        <p14:creationId xmlns:p14="http://schemas.microsoft.com/office/powerpoint/2010/main" val="40241990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770094"/>
            <a:ext cx="7662864" cy="365959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amount of money paid and not used is almost ten times the amount of extra money the school pays because of a lack of professors with expertise in these key areas</a:t>
            </a:r>
          </a:p>
        </p:txBody>
      </p:sp>
      <p:pic>
        <p:nvPicPr>
          <p:cNvPr id="4" name="Picture 3" descr="conclus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869" y="1770547"/>
            <a:ext cx="6565900" cy="332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1474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38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Business School</a:t>
            </a:r>
            <a:endParaRPr lang="en-US" dirty="0"/>
          </a:p>
        </p:txBody>
      </p:sp>
      <p:pic>
        <p:nvPicPr>
          <p:cNvPr id="6" name="Picture 5" descr="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864" y="2665996"/>
            <a:ext cx="4768273" cy="3683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20700000">
            <a:off x="4213506" y="2639536"/>
            <a:ext cx="2797437" cy="11314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Class of 2013 - Spanish</a:t>
            </a:r>
          </a:p>
          <a:p>
            <a:pPr algn="ctr"/>
            <a:r>
              <a:rPr lang="en-US" dirty="0"/>
              <a:t>-</a:t>
            </a:r>
            <a:endParaRPr lang="en-US" dirty="0" smtClean="0"/>
          </a:p>
          <a:p>
            <a:pPr algn="ctr"/>
            <a:r>
              <a:rPr lang="en-US" dirty="0" smtClean="0"/>
              <a:t>Class of 2014 - Spanish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20700000">
            <a:off x="5304542" y="3780329"/>
            <a:ext cx="2737634" cy="27313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Class of 2013  - English</a:t>
            </a:r>
          </a:p>
          <a:p>
            <a:pPr algn="ctr"/>
            <a:r>
              <a:rPr lang="en-US" dirty="0" smtClean="0"/>
              <a:t>Class of 2013 - Spanish</a:t>
            </a:r>
            <a:br>
              <a:rPr lang="en-US" dirty="0" smtClean="0"/>
            </a:br>
            <a:r>
              <a:rPr lang="en-US" dirty="0" smtClean="0"/>
              <a:t>-</a:t>
            </a:r>
          </a:p>
          <a:p>
            <a:pPr algn="ctr"/>
            <a:r>
              <a:rPr lang="en-US" dirty="0" smtClean="0"/>
              <a:t>Class of 2014 - English</a:t>
            </a:r>
          </a:p>
          <a:p>
            <a:pPr algn="ctr"/>
            <a:r>
              <a:rPr lang="en-US" dirty="0" smtClean="0"/>
              <a:t>Class of 2014 - Spanish</a:t>
            </a:r>
          </a:p>
          <a:p>
            <a:pPr algn="ctr"/>
            <a:r>
              <a:rPr lang="en-US" dirty="0" smtClean="0"/>
              <a:t>-</a:t>
            </a:r>
          </a:p>
          <a:p>
            <a:pPr algn="ctr"/>
            <a:r>
              <a:rPr lang="en-US" dirty="0" smtClean="0"/>
              <a:t>Class of 2015 - English</a:t>
            </a:r>
          </a:p>
          <a:p>
            <a:pPr algn="ctr"/>
            <a:r>
              <a:rPr lang="en-US" dirty="0" smtClean="0"/>
              <a:t>Class of 2015 - Spanish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2553037" y="3585277"/>
            <a:ext cx="1673697" cy="45668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611294" y="5298279"/>
            <a:ext cx="1673698" cy="3376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7567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Scheduling</a:t>
            </a:r>
            <a:endParaRPr lang="en-US" dirty="0"/>
          </a:p>
        </p:txBody>
      </p:sp>
      <p:pic>
        <p:nvPicPr>
          <p:cNvPr id="4" name="Picture 3" descr="Nic Schedu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3214456" y="3559553"/>
            <a:ext cx="5807184" cy="3731219"/>
          </a:xfrm>
          <a:prstGeom prst="rect">
            <a:avLst/>
          </a:prstGeom>
        </p:spPr>
      </p:pic>
      <p:pic>
        <p:nvPicPr>
          <p:cNvPr id="5" name="Picture 4" descr="CR-CloseU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18123" y="2234205"/>
            <a:ext cx="6164346" cy="3032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065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example, during the First Term of the Year (2013)</a:t>
            </a:r>
          </a:p>
          <a:p>
            <a:pPr lvl="1"/>
            <a:r>
              <a:rPr lang="en-US" dirty="0" smtClean="0"/>
              <a:t>CR Module #4 English (Class of 2014)</a:t>
            </a:r>
          </a:p>
          <a:p>
            <a:pPr lvl="1"/>
            <a:r>
              <a:rPr lang="en-US" dirty="0" smtClean="0"/>
              <a:t>CR Module #4 Spanish (</a:t>
            </a:r>
            <a:r>
              <a:rPr lang="en-US" dirty="0"/>
              <a:t>Class of 2014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CR Module #8 English (</a:t>
            </a:r>
            <a:r>
              <a:rPr lang="en-US" dirty="0"/>
              <a:t>Class of </a:t>
            </a:r>
            <a:r>
              <a:rPr lang="en-US" dirty="0" smtClean="0"/>
              <a:t>2013)</a:t>
            </a:r>
          </a:p>
          <a:p>
            <a:pPr lvl="1"/>
            <a:r>
              <a:rPr lang="en-US" dirty="0" smtClean="0"/>
              <a:t>CR Module #8 Spanish (</a:t>
            </a:r>
            <a:r>
              <a:rPr lang="en-US" dirty="0"/>
              <a:t>Class of </a:t>
            </a:r>
            <a:r>
              <a:rPr lang="en-US" dirty="0" smtClean="0"/>
              <a:t>2013)</a:t>
            </a:r>
          </a:p>
          <a:p>
            <a:pPr lvl="1"/>
            <a:r>
              <a:rPr lang="en-US" dirty="0" smtClean="0"/>
              <a:t>NIC Module #1 Spanish (Class of 2014)</a:t>
            </a:r>
          </a:p>
          <a:p>
            <a:pPr lvl="1"/>
            <a:r>
              <a:rPr lang="en-US" dirty="0" smtClean="0"/>
              <a:t>NIC Module #8 Spanish (Class of 2013)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037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Faculty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Faculty of 39 </a:t>
            </a:r>
            <a:r>
              <a:rPr lang="en-US" dirty="0" smtClean="0"/>
              <a:t>professors between both campuses</a:t>
            </a:r>
            <a:endParaRPr lang="en-US" dirty="0"/>
          </a:p>
          <a:p>
            <a:pPr lvl="1"/>
            <a:r>
              <a:rPr lang="en-US" dirty="0"/>
              <a:t>37 PhD + 2 MBA</a:t>
            </a:r>
          </a:p>
          <a:p>
            <a:pPr lvl="1"/>
            <a:r>
              <a:rPr lang="en-US" dirty="0"/>
              <a:t>Five different </a:t>
            </a:r>
            <a:r>
              <a:rPr lang="en-US" dirty="0" smtClean="0"/>
              <a:t>titles:</a:t>
            </a:r>
            <a:endParaRPr lang="en-US" dirty="0"/>
          </a:p>
          <a:p>
            <a:pPr lvl="2"/>
            <a:r>
              <a:rPr lang="en-US" dirty="0"/>
              <a:t>Full Time Professor</a:t>
            </a:r>
          </a:p>
          <a:p>
            <a:pPr lvl="2"/>
            <a:r>
              <a:rPr lang="en-US" dirty="0"/>
              <a:t>Associate Professor</a:t>
            </a:r>
          </a:p>
          <a:p>
            <a:pPr lvl="2"/>
            <a:r>
              <a:rPr lang="en-US" dirty="0"/>
              <a:t>Assistant Professor</a:t>
            </a:r>
          </a:p>
          <a:p>
            <a:pPr lvl="2"/>
            <a:r>
              <a:rPr lang="en-US" dirty="0"/>
              <a:t>Full Time Lecturer</a:t>
            </a:r>
          </a:p>
          <a:p>
            <a:pPr lvl="2"/>
            <a:r>
              <a:rPr lang="en-US" dirty="0"/>
              <a:t>Associate </a:t>
            </a:r>
            <a:r>
              <a:rPr lang="en-US" dirty="0" smtClean="0"/>
              <a:t>Lecturer</a:t>
            </a:r>
          </a:p>
          <a:p>
            <a:pPr lvl="3"/>
            <a:r>
              <a:rPr lang="en-US" dirty="0" smtClean="0"/>
              <a:t>Each category has different salary and extra-day wage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385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Faculty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Faculty of 39 </a:t>
            </a:r>
            <a:r>
              <a:rPr lang="en-US" dirty="0" smtClean="0"/>
              <a:t>professors between both campuses</a:t>
            </a:r>
          </a:p>
          <a:p>
            <a:pPr lvl="1"/>
            <a:r>
              <a:rPr lang="en-US" dirty="0" smtClean="0"/>
              <a:t>Professors live in either Costa Rica or Nicaragua</a:t>
            </a:r>
            <a:endParaRPr lang="en-US" dirty="0"/>
          </a:p>
          <a:p>
            <a:pPr lvl="1"/>
            <a:r>
              <a:rPr lang="en-US" dirty="0" smtClean="0"/>
              <a:t>Three different contract types:</a:t>
            </a:r>
          </a:p>
          <a:p>
            <a:pPr lvl="2"/>
            <a:r>
              <a:rPr lang="en-US" dirty="0" smtClean="0"/>
              <a:t>12 months of the year</a:t>
            </a:r>
          </a:p>
          <a:p>
            <a:pPr lvl="2"/>
            <a:r>
              <a:rPr lang="en-US" dirty="0" smtClean="0"/>
              <a:t>10 months of the year</a:t>
            </a:r>
          </a:p>
          <a:p>
            <a:pPr lvl="2"/>
            <a:r>
              <a:rPr lang="en-US" dirty="0" smtClean="0"/>
              <a:t>6 months of the year</a:t>
            </a:r>
          </a:p>
          <a:p>
            <a:pPr lvl="1"/>
            <a:r>
              <a:rPr lang="en-US" dirty="0" smtClean="0"/>
              <a:t>Contract type defines workload, and therefore amount of courses the professor can teach</a:t>
            </a:r>
          </a:p>
          <a:p>
            <a:pPr lvl="1"/>
            <a:r>
              <a:rPr lang="en-US" dirty="0" smtClean="0"/>
              <a:t>Professors should only teach 3 or 4 courses in one term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512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Faculty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Faculty of 39 </a:t>
            </a:r>
            <a:r>
              <a:rPr lang="en-US" dirty="0" smtClean="0"/>
              <a:t>professors between both campuses</a:t>
            </a:r>
          </a:p>
          <a:p>
            <a:pPr lvl="1"/>
            <a:r>
              <a:rPr lang="en-US" dirty="0" smtClean="0"/>
              <a:t>Not all the faculty is bilingual</a:t>
            </a:r>
            <a:endParaRPr lang="en-US" dirty="0"/>
          </a:p>
          <a:p>
            <a:pPr lvl="1"/>
            <a:r>
              <a:rPr lang="en-US" dirty="0" smtClean="0"/>
              <a:t>Faculty is evaluated at the end of every class (like CFE)</a:t>
            </a:r>
          </a:p>
          <a:p>
            <a:pPr lvl="2"/>
            <a:r>
              <a:rPr lang="en-US" dirty="0" smtClean="0"/>
              <a:t>I do not have access to this info, so did a survey of my own</a:t>
            </a:r>
          </a:p>
          <a:p>
            <a:pPr lvl="2"/>
            <a:r>
              <a:rPr lang="en-US" dirty="0" smtClean="0"/>
              <a:t>Sample size: 76 students (52 from CR and 24 from Nicaragua)</a:t>
            </a:r>
          </a:p>
          <a:p>
            <a:pPr lvl="2"/>
            <a:r>
              <a:rPr lang="en-US" dirty="0" smtClean="0"/>
              <a:t>Evaluated professors on scale of 1, 2 or 3 (3 being the best)</a:t>
            </a:r>
          </a:p>
          <a:p>
            <a:r>
              <a:rPr lang="en-US" dirty="0" smtClean="0"/>
              <a:t>For confidentiality purposes, professor names have been omitted. Instead, they are referenced to as Professor #1 through Professor #39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58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Faculty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863" y="2770094"/>
            <a:ext cx="4736704" cy="3267169"/>
          </a:xfrm>
        </p:spPr>
        <p:txBody>
          <a:bodyPr>
            <a:normAutofit/>
          </a:bodyPr>
          <a:lstStyle/>
          <a:p>
            <a:r>
              <a:rPr lang="en-US" dirty="0" smtClean="0"/>
              <a:t>Categorized </a:t>
            </a:r>
          </a:p>
          <a:p>
            <a:pPr lvl="1"/>
            <a:r>
              <a:rPr lang="en-US" dirty="0" smtClean="0"/>
              <a:t>Finance &amp; Economics</a:t>
            </a:r>
          </a:p>
          <a:p>
            <a:pPr lvl="1"/>
            <a:r>
              <a:rPr lang="en-US" dirty="0" smtClean="0"/>
              <a:t>Technology &amp; Info Systems</a:t>
            </a:r>
          </a:p>
          <a:p>
            <a:pPr lvl="1"/>
            <a:r>
              <a:rPr lang="en-US" dirty="0" smtClean="0"/>
              <a:t>Strategy</a:t>
            </a:r>
          </a:p>
          <a:p>
            <a:pPr lvl="1"/>
            <a:r>
              <a:rPr lang="en-US" dirty="0" smtClean="0"/>
              <a:t>Marketing</a:t>
            </a:r>
          </a:p>
          <a:p>
            <a:pPr lvl="1"/>
            <a:r>
              <a:rPr lang="en-US" dirty="0" smtClean="0"/>
              <a:t>Literature, Leadership, &amp; Ethics</a:t>
            </a:r>
          </a:p>
          <a:p>
            <a:pPr lvl="1"/>
            <a:r>
              <a:rPr lang="en-US" dirty="0" smtClean="0"/>
              <a:t>MCP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923188" y="2770094"/>
            <a:ext cx="473670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/>
              <a:t>Accounting</a:t>
            </a:r>
          </a:p>
          <a:p>
            <a:pPr lvl="1"/>
            <a:r>
              <a:rPr lang="en-US" dirty="0"/>
              <a:t>Quantitative </a:t>
            </a:r>
          </a:p>
          <a:p>
            <a:pPr lvl="1"/>
            <a:r>
              <a:rPr lang="en-US" dirty="0"/>
              <a:t>Politics &amp; History</a:t>
            </a:r>
          </a:p>
          <a:p>
            <a:pPr lvl="1"/>
            <a:r>
              <a:rPr lang="en-US" dirty="0"/>
              <a:t>Sustainability</a:t>
            </a:r>
          </a:p>
          <a:p>
            <a:pPr lvl="1"/>
            <a:r>
              <a:rPr lang="en-US" dirty="0"/>
              <a:t>General</a:t>
            </a:r>
          </a:p>
        </p:txBody>
      </p:sp>
    </p:spTree>
    <p:extLst>
      <p:ext uri="{BB962C8B-B14F-4D97-AF65-F5344CB8AC3E}">
        <p14:creationId xmlns:p14="http://schemas.microsoft.com/office/powerpoint/2010/main" val="37578531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459</TotalTime>
  <Words>834</Words>
  <Application>Microsoft Macintosh PowerPoint</Application>
  <PresentationFormat>On-screen Show (4:3)</PresentationFormat>
  <Paragraphs>179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Genesis</vt:lpstr>
      <vt:lpstr>Assigning MBA Professors</vt:lpstr>
      <vt:lpstr>The Business School</vt:lpstr>
      <vt:lpstr>The Business School</vt:lpstr>
      <vt:lpstr>Scheduling</vt:lpstr>
      <vt:lpstr>Scheduling</vt:lpstr>
      <vt:lpstr>The Faculty</vt:lpstr>
      <vt:lpstr>The Faculty</vt:lpstr>
      <vt:lpstr>The Faculty</vt:lpstr>
      <vt:lpstr>The Faculty</vt:lpstr>
      <vt:lpstr>The Faculty</vt:lpstr>
      <vt:lpstr>The Faculty</vt:lpstr>
      <vt:lpstr>My Approach</vt:lpstr>
      <vt:lpstr>My Approach</vt:lpstr>
      <vt:lpstr>My Approach</vt:lpstr>
      <vt:lpstr>My Approach</vt:lpstr>
      <vt:lpstr>The Model</vt:lpstr>
      <vt:lpstr>The Model</vt:lpstr>
      <vt:lpstr>The Model</vt:lpstr>
      <vt:lpstr>Conclusions</vt:lpstr>
      <vt:lpstr>Conclusions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Roberto Artavia</dc:creator>
  <cp:lastModifiedBy>Roberto Artavia</cp:lastModifiedBy>
  <cp:revision>83</cp:revision>
  <dcterms:created xsi:type="dcterms:W3CDTF">2012-12-16T22:54:12Z</dcterms:created>
  <dcterms:modified xsi:type="dcterms:W3CDTF">2012-12-17T16:14:52Z</dcterms:modified>
</cp:coreProperties>
</file>